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9" r:id="rId3"/>
    <p:sldId id="262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9" r:id="rId22"/>
    <p:sldId id="282" r:id="rId23"/>
    <p:sldId id="283" r:id="rId24"/>
    <p:sldId id="284" r:id="rId25"/>
    <p:sldId id="285" r:id="rId26"/>
    <p:sldId id="286" r:id="rId27"/>
    <p:sldId id="287" r:id="rId28"/>
    <p:sldId id="28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29" autoAdjust="0"/>
    <p:restoredTop sz="9466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F50AE-8013-4F74-AF8A-2B3CFB374C77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7D98B-0588-4A04-AB02-C1B8B823B2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7D98B-0588-4A04-AB02-C1B8B823B29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7D98B-0588-4A04-AB02-C1B8B823B29E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6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48;&#1088;&#1080;&#1085;&#1072;\Desktop\&#1087;&#1088;&#1086;&#1092;&#1089;&#1086;&#1102;&#1079;%20&#1043;&#1080;&#1084;&#1085;&#1072;&#1079;&#1080;&#1103;%20&#8470;7%20&#1087;&#1088;&#1077;&#1079;&#1077;&#1085;&#1090;&#1072;&#1094;&#1080;&#1103;\Dj-Nejtrino-Molodezh_-i-profsoyuz--(muzbaron.com).mp3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Microsoft_Office_Excel_97-20031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j-Nejtrino-Molodezh_-i-profsoyuz--(muzbar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email"/>
          <a:stretch>
            <a:fillRect/>
          </a:stretch>
        </p:blipFill>
        <p:spPr>
          <a:xfrm>
            <a:off x="500034" y="500042"/>
            <a:ext cx="304800" cy="304800"/>
          </a:xfrm>
          <a:prstGeom prst="rect">
            <a:avLst/>
          </a:prstGeom>
        </p:spPr>
      </p:pic>
      <p:pic>
        <p:nvPicPr>
          <p:cNvPr id="1027" name="Picture 3" descr="F:\гимназия\SAM_536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" y="0"/>
            <a:ext cx="917191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1142984"/>
            <a:ext cx="87154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МУНИЦИПАЛЬНОЕ</a:t>
            </a:r>
            <a:b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БЮДЖЕТНОЕ</a:t>
            </a:r>
            <a:b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ОБЩЕОБРАЗОВАТЕЛЬНОЕ УЧРЕЖДЕНИЕ ГИМНАЗИЯ №7 БУГУЛЬМИНСКОГО МУНИЦИПАЛЬНОГО РАЙОНА РЕСПУБЛИКИ ТАТАРСТАН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1670" y="5857892"/>
            <a:ext cx="5605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https://edu.tatar.ru/bugulma/gym7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advClick="0" advTm="6000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рина\Desktop\профсоюз Гимназия №7 презентация\1313978218_bez-imeni-4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57158" y="214290"/>
            <a:ext cx="8591550" cy="586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3200" b="1" i="1" dirty="0">
                <a:solidFill>
                  <a:srgbClr val="FF0000"/>
                </a:solidFill>
                <a:cs typeface="Arial" charset="0"/>
              </a:rPr>
              <a:t>Педагогические кадры гимназии</a:t>
            </a:r>
          </a:p>
          <a:p>
            <a:pPr algn="ctr" eaLnBrk="0" hangingPunct="0">
              <a:defRPr/>
            </a:pPr>
            <a:endParaRPr lang="ru-RU" sz="700" b="1" i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ctr" eaLnBrk="0" hangingPunct="0">
              <a:defRPr/>
            </a:pP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	В 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2013 – </a:t>
            </a: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2014 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году в гимназии работает </a:t>
            </a:r>
            <a:r>
              <a:rPr lang="ru-RU" sz="2400" b="1" i="1" dirty="0">
                <a:solidFill>
                  <a:srgbClr val="FF0000"/>
                </a:solidFill>
                <a:latin typeface="Arial Narrow" pitchFamily="34" charset="0"/>
                <a:cs typeface="Arial" charset="0"/>
              </a:rPr>
              <a:t>98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 человек, </a:t>
            </a:r>
            <a:endParaRPr lang="ru-RU" sz="2400" b="1" i="1" dirty="0" smtClean="0">
              <a:solidFill>
                <a:srgbClr val="0000FF"/>
              </a:solidFill>
              <a:latin typeface="Arial Narrow" pitchFamily="34" charset="0"/>
              <a:cs typeface="Arial" charset="0"/>
            </a:endParaRPr>
          </a:p>
          <a:p>
            <a:pPr algn="ctr" eaLnBrk="0" hangingPunct="0">
              <a:defRPr/>
            </a:pP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из 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них </a:t>
            </a:r>
            <a:r>
              <a:rPr lang="ru-RU" sz="2400" b="1" i="1" dirty="0">
                <a:solidFill>
                  <a:srgbClr val="FF0000"/>
                </a:solidFill>
                <a:latin typeface="Arial Narrow" pitchFamily="34" charset="0"/>
              </a:rPr>
              <a:t>67</a:t>
            </a:r>
            <a:r>
              <a:rPr lang="ru-RU" sz="2400" b="1" i="1" dirty="0">
                <a:solidFill>
                  <a:srgbClr val="FF0000"/>
                </a:solidFill>
                <a:latin typeface="Arial Narrow" pitchFamily="34" charset="0"/>
                <a:cs typeface="Arial" charset="0"/>
              </a:rPr>
              <a:t> </a:t>
            </a: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педагогов: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/>
            </a:r>
            <a:b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</a:b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награждённых </a:t>
            </a: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</a:rPr>
              <a:t>  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Times New Roman" pitchFamily="18" charset="0"/>
              </a:rPr>
              <a:t>знаком «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Почётный работник </a:t>
            </a:r>
            <a:endParaRPr lang="ru-RU" sz="2400" b="1" i="1" dirty="0" smtClean="0">
              <a:solidFill>
                <a:srgbClr val="0000FF"/>
              </a:solidFill>
              <a:latin typeface="Arial Narrow" pitchFamily="34" charset="0"/>
              <a:cs typeface="Arial" charset="0"/>
            </a:endParaRPr>
          </a:p>
          <a:p>
            <a:pPr algn="ctr" eaLnBrk="0" hangingPunct="0">
              <a:defRPr/>
            </a:pP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общего 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образования РФ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Times New Roman" pitchFamily="18" charset="0"/>
              </a:rPr>
              <a:t>» - </a:t>
            </a:r>
            <a:r>
              <a:rPr lang="ru-RU" sz="2400" b="1" i="1" dirty="0">
                <a:solidFill>
                  <a:srgbClr val="FF0000"/>
                </a:solidFill>
                <a:latin typeface="Arial Narrow" pitchFamily="34" charset="0"/>
                <a:cs typeface="Arial" charset="0"/>
              </a:rPr>
              <a:t>7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Times New Roman" pitchFamily="18" charset="0"/>
              </a:rPr>
              <a:t>,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</a:rPr>
              <a:t>   </a:t>
            </a:r>
            <a:endParaRPr lang="ru-RU" sz="2400" b="1" i="1" dirty="0" smtClean="0">
              <a:solidFill>
                <a:srgbClr val="0000FF"/>
              </a:solidFill>
              <a:latin typeface="Arial Narrow" pitchFamily="34" charset="0"/>
            </a:endParaRPr>
          </a:p>
          <a:p>
            <a:pPr algn="ctr" eaLnBrk="0" hangingPunct="0">
              <a:defRPr/>
            </a:pP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</a:rPr>
              <a:t> 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Times New Roman" pitchFamily="18" charset="0"/>
              </a:rPr>
              <a:t>знаком «За заслуги в образовании РТ» -</a:t>
            </a:r>
            <a:r>
              <a:rPr lang="ru-RU" sz="2400" b="1" i="1" dirty="0">
                <a:solidFill>
                  <a:srgbClr val="FF0000"/>
                </a:solidFill>
                <a:latin typeface="Arial Narrow" pitchFamily="34" charset="0"/>
              </a:rPr>
              <a:t>  </a:t>
            </a:r>
            <a:r>
              <a:rPr lang="ru-RU" sz="2400" b="1" i="1" dirty="0">
                <a:solidFill>
                  <a:srgbClr val="FF0000"/>
                </a:solidFill>
                <a:latin typeface="Arial Narrow" pitchFamily="34" charset="0"/>
                <a:cs typeface="Arial" charset="0"/>
              </a:rPr>
              <a:t>6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Times New Roman" pitchFamily="18" charset="0"/>
              </a:rPr>
              <a:t>,</a:t>
            </a:r>
            <a:endParaRPr lang="ru-RU" sz="2400" b="1" i="1" dirty="0">
              <a:solidFill>
                <a:srgbClr val="0000FF"/>
              </a:solidFill>
              <a:latin typeface="Arial Narrow" pitchFamily="34" charset="0"/>
              <a:cs typeface="Arial" charset="0"/>
            </a:endParaRPr>
          </a:p>
          <a:p>
            <a:pPr algn="ctr" eaLnBrk="0" hangingPunct="0">
              <a:defRPr/>
            </a:pP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Отличников просвещения –</a:t>
            </a:r>
            <a:r>
              <a:rPr lang="ru-RU" sz="2400" b="1" i="1" dirty="0">
                <a:solidFill>
                  <a:srgbClr val="FF0000"/>
                </a:solidFill>
                <a:latin typeface="Arial Narrow" pitchFamily="34" charset="0"/>
                <a:cs typeface="Arial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Arial Narrow" pitchFamily="34" charset="0"/>
              </a:rPr>
              <a:t>6</a:t>
            </a:r>
            <a:r>
              <a:rPr lang="ru-RU" sz="2400" b="1" i="1" dirty="0">
                <a:solidFill>
                  <a:srgbClr val="FF0000"/>
                </a:solidFill>
                <a:latin typeface="Arial Narrow" pitchFamily="34" charset="0"/>
                <a:cs typeface="Arial" charset="0"/>
              </a:rPr>
              <a:t> ,</a:t>
            </a:r>
            <a:r>
              <a:rPr lang="ru-RU" sz="2400" b="1" i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endParaRPr lang="ru-RU" sz="2400" b="1" i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algn="ctr" eaLnBrk="0" hangingPunct="0"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Arial Narrow" pitchFamily="34" charset="0"/>
                <a:cs typeface="Arial" charset="0"/>
              </a:rPr>
              <a:t>25</a:t>
            </a: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</a:rPr>
              <a:t> </a:t>
            </a: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 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учителей высшей  квалификационной категории,  </a:t>
            </a:r>
            <a:endParaRPr lang="ru-RU" sz="2400" b="1" i="1" dirty="0" smtClean="0">
              <a:solidFill>
                <a:srgbClr val="0000FF"/>
              </a:solidFill>
              <a:latin typeface="Arial Narrow" pitchFamily="34" charset="0"/>
              <a:cs typeface="Arial" charset="0"/>
            </a:endParaRPr>
          </a:p>
          <a:p>
            <a:pPr algn="ctr" eaLnBrk="0" hangingPunct="0"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Arial Narrow" pitchFamily="34" charset="0"/>
                <a:cs typeface="Arial" charset="0"/>
              </a:rPr>
              <a:t>33 </a:t>
            </a: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 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педагог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</a:rPr>
              <a:t>а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 </a:t>
            </a:r>
            <a:r>
              <a:rPr lang="en-US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I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 квалификационная категории, </a:t>
            </a:r>
            <a:endParaRPr lang="ru-RU" sz="2400" b="1" i="1" dirty="0" smtClean="0">
              <a:solidFill>
                <a:srgbClr val="0000FF"/>
              </a:solidFill>
              <a:latin typeface="Arial Narrow" pitchFamily="34" charset="0"/>
              <a:cs typeface="Arial" charset="0"/>
            </a:endParaRPr>
          </a:p>
          <a:p>
            <a:pPr algn="ctr" eaLnBrk="0" hangingPunct="0">
              <a:defRPr/>
            </a:pP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Arial Narrow" pitchFamily="34" charset="0"/>
                <a:cs typeface="Arial" charset="0"/>
              </a:rPr>
              <a:t>9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 </a:t>
            </a:r>
            <a:r>
              <a:rPr lang="ru-RU" sz="2400" b="1" i="1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человек </a:t>
            </a:r>
            <a:r>
              <a:rPr lang="en-US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II </a:t>
            </a: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квалификационной категории.</a:t>
            </a:r>
          </a:p>
          <a:p>
            <a:pPr algn="ctr" eaLnBrk="0" hangingPunct="0">
              <a:defRPr/>
            </a:pPr>
            <a:r>
              <a:rPr lang="ru-RU" sz="2400" b="1" i="1" dirty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Наши учителя являются участниками и победителями  профессиональных конкурсов и грантов «Учитель года», «Учитель цифрового века», «Наш лучший учитель», конкурса лучших учителей РФ в рамках приоритетного национального проекта «Образование»</a:t>
            </a:r>
            <a:endParaRPr lang="ru-RU" sz="2400" dirty="0">
              <a:solidFill>
                <a:srgbClr val="0000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Ирина\Desktop\профсоюз Гимназия №7 презентация\0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083444" cy="68580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Rot="1" noChangeArrowheads="1"/>
          </p:cNvSpPr>
          <p:nvPr/>
        </p:nvSpPr>
        <p:spPr>
          <a:xfrm>
            <a:off x="0" y="571480"/>
            <a:ext cx="8385175" cy="898521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Arial" charset="0"/>
              </a:rPr>
              <a:t>Педагогические кадры гимназии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85720" y="1714488"/>
          <a:ext cx="7696200" cy="4953000"/>
        </p:xfrm>
        <a:graphic>
          <a:graphicData uri="http://schemas.openxmlformats.org/presentationml/2006/ole">
            <p:oleObj spid="_x0000_s6147" name="Диаграмма" r:id="rId4" imgW="3753002" imgH="1828800" progId="Excel.Sheet.8">
              <p:embed/>
            </p:oleObj>
          </a:graphicData>
        </a:graphic>
      </p:graphicFrame>
    </p:spTree>
  </p:cSld>
  <p:clrMapOvr>
    <a:masterClrMapping/>
  </p:clrMapOvr>
  <p:transition spd="med" advClick="0" advTm="6000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Ирина\Desktop\профсоюз Гимназия №7 презентация\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3720"/>
          </a:xfrm>
          <a:prstGeom prst="rect">
            <a:avLst/>
          </a:prstGeom>
          <a:noFill/>
        </p:spPr>
      </p:pic>
      <p:pic>
        <p:nvPicPr>
          <p:cNvPr id="3" name="Picture 4" descr="C:\Users\Ирина\Desktop\коз\2701201438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7224" y="2357430"/>
            <a:ext cx="7365218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4"/>
          <p:cNvSpPr txBox="1">
            <a:spLocks/>
          </p:cNvSpPr>
          <p:nvPr/>
        </p:nvSpPr>
        <p:spPr>
          <a:xfrm>
            <a:off x="0" y="357166"/>
            <a:ext cx="8385175" cy="16129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 профсоюзном учете в МБОУ гимназии №7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Бугульминского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муниципального района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стоят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все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работающие сотрудники и педагоги.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Охват профсоюзным членством составляет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100%</a:t>
            </a:r>
          </a:p>
        </p:txBody>
      </p:sp>
    </p:spTree>
  </p:cSld>
  <p:clrMapOvr>
    <a:masterClrMapping/>
  </p:clrMapOvr>
  <p:transition spd="med" advClick="0" advTm="7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Ирина\Desktop\профсоюз Гимназия №7 презентация\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3720"/>
          </a:xfrm>
          <a:prstGeom prst="rect">
            <a:avLst/>
          </a:prstGeom>
          <a:noFill/>
        </p:spPr>
      </p:pic>
      <p:pic>
        <p:nvPicPr>
          <p:cNvPr id="5" name="Picture 5" descr="C:\Users\Ирина\Desktop\коз\2801201439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86116" y="214290"/>
            <a:ext cx="3214678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500042"/>
            <a:ext cx="321467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n>
                  <a:solidFill>
                    <a:srgbClr val="0070C0"/>
                  </a:solidFill>
                </a:ln>
                <a:solidFill>
                  <a:srgbClr val="0000FF"/>
                </a:solidFill>
              </a:rPr>
              <a:t>В профсоюзной организации гимназии № 7 большую роль уделяют ведению и оформлению профсоюзной документации</a:t>
            </a:r>
          </a:p>
          <a:p>
            <a:pPr>
              <a:defRPr/>
            </a:pPr>
            <a:endParaRPr lang="ru-RU" i="1" dirty="0">
              <a:ln>
                <a:solidFill>
                  <a:srgbClr val="0070C0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4" descr="IMG_034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54757" y="3714752"/>
            <a:ext cx="2889243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C:\Users\Ирина\Desktop\коз\2701201438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282" y="4286256"/>
            <a:ext cx="3571868" cy="2364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8" name="Picture 2" descr="C:\Users\Ирина\Desktop\профсоюз Гимназия №7 презентация\09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2428868"/>
            <a:ext cx="3071834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Ирина\Desktop\профсоюз Гимназия №7 презентация\imgpreview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78" y="0"/>
            <a:ext cx="9113722" cy="6880861"/>
          </a:xfrm>
          <a:prstGeom prst="rect">
            <a:avLst/>
          </a:prstGeom>
          <a:noFill/>
        </p:spPr>
      </p:pic>
      <p:pic>
        <p:nvPicPr>
          <p:cNvPr id="3" name="Picture 4" descr="IMG_034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9124" y="0"/>
            <a:ext cx="4271625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IMG_034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29124" y="3286124"/>
            <a:ext cx="4286248" cy="3214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357166"/>
            <a:ext cx="478631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</a:t>
            </a: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Защита 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социально-трудовых прав работников </a:t>
            </a: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гимназии 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№7 осуществляется через коллективный </a:t>
            </a: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договор</a:t>
            </a:r>
          </a:p>
          <a:p>
            <a:pPr>
              <a:defRPr/>
            </a:pP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Одним из важнейших направлений работы является участие в формировании содержания коллективного договора</a:t>
            </a:r>
          </a:p>
          <a:p>
            <a:pPr>
              <a:defRPr/>
            </a:pP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10243" name="Picture 3" descr="C:\Users\Ирина\Desktop\профсоюз Гимназия №7 презентация\0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58214" y="0"/>
            <a:ext cx="785786" cy="6572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7000">
    <p:comb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Ирина\Desktop\профсоюз Гимназия №7 презентация\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83444" cy="6858000"/>
          </a:xfrm>
          <a:prstGeom prst="rect">
            <a:avLst/>
          </a:prstGeom>
          <a:noFill/>
        </p:spPr>
      </p:pic>
      <p:sp>
        <p:nvSpPr>
          <p:cNvPr id="3" name="Rectangle 7"/>
          <p:cNvSpPr txBox="1">
            <a:spLocks noRot="1" noChangeArrowheads="1"/>
          </p:cNvSpPr>
          <p:nvPr/>
        </p:nvSpPr>
        <p:spPr>
          <a:xfrm>
            <a:off x="4143372" y="357166"/>
            <a:ext cx="3357586" cy="321471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В соответствии с коллективным договором правом предоставления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«маминого дня»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воспользовались 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37 человек</a:t>
            </a:r>
          </a:p>
        </p:txBody>
      </p:sp>
      <p:sp>
        <p:nvSpPr>
          <p:cNvPr id="4" name="Rectangle 9"/>
          <p:cNvSpPr txBox="1">
            <a:spLocks noRot="1" noChangeArrowheads="1"/>
          </p:cNvSpPr>
          <p:nvPr/>
        </p:nvSpPr>
        <p:spPr>
          <a:xfrm>
            <a:off x="-357222" y="4643446"/>
            <a:ext cx="6286544" cy="1214446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19 человек получили свободные дни по социально-значимым причинам</a:t>
            </a:r>
          </a:p>
        </p:txBody>
      </p:sp>
      <p:pic>
        <p:nvPicPr>
          <p:cNvPr id="5" name="Picture 2" descr="C:\Documents and Settings\Raybook\Рабочий стол\фото учителя\DSC_008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4071966" cy="3929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6" name="Picture 2" descr="C:\Users\Ирина\Desktop\профсоюз Гимназия №7 презентация\красивые фантазии\54065395_1264006748_21.jpg"/>
          <p:cNvPicPr>
            <a:picLocks noChangeAspect="1" noChangeArrowheads="1"/>
          </p:cNvPicPr>
          <p:nvPr/>
        </p:nvPicPr>
        <p:blipFill>
          <a:blip r:embed="rId4" cstate="email"/>
          <a:srcRect t="-1752"/>
          <a:stretch>
            <a:fillRect/>
          </a:stretch>
        </p:blipFill>
        <p:spPr bwMode="auto">
          <a:xfrm>
            <a:off x="5643570" y="3629013"/>
            <a:ext cx="2928958" cy="3228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7000"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Ирина\Desktop\профсоюз Гимназия №7 презентация\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3720"/>
          </a:xfrm>
          <a:prstGeom prst="rect">
            <a:avLst/>
          </a:prstGeom>
          <a:noFill/>
        </p:spPr>
      </p:pic>
      <p:pic>
        <p:nvPicPr>
          <p:cNvPr id="3" name="Picture 5" descr="DSC0004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571480"/>
            <a:ext cx="3786182" cy="60722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Прямоугольник 3"/>
          <p:cNvSpPr/>
          <p:nvPr/>
        </p:nvSpPr>
        <p:spPr>
          <a:xfrm>
            <a:off x="3428992" y="714356"/>
            <a:ext cx="4357718" cy="81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В соответствии </a:t>
            </a: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коллективным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договором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</a:t>
            </a:r>
          </a:p>
        </p:txBody>
      </p:sp>
      <p:sp>
        <p:nvSpPr>
          <p:cNvPr id="5" name="Rectangle 4"/>
          <p:cNvSpPr>
            <a:spLocks noRot="1" noChangeArrowheads="1"/>
          </p:cNvSpPr>
          <p:nvPr/>
        </p:nvSpPr>
        <p:spPr bwMode="auto">
          <a:xfrm>
            <a:off x="3286116" y="1928802"/>
            <a:ext cx="585788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- 11 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работников получают доплату за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вредные    условия труда;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- 3 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работника получили пособие на погребение родных и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близких;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5 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человек получили профсоюзное </a:t>
            </a:r>
            <a:endParaRPr lang="ru-RU" sz="2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пособие 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связи с 55,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60-летием;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- 4 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человека получили пособие в связи с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55-тилетием;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сотрудникам 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ежемесячно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осуществляется 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выплата 100 руб.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 методическую литературу;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председателю 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профкома предоставляется 1 оплачиваемый день, свободный от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работы.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 advClick="0" advTm="9000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Ирина\Desktop\профсоюз Гимназия №7 презентация\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83444" cy="6858000"/>
          </a:xfrm>
          <a:prstGeom prst="rect">
            <a:avLst/>
          </a:prstGeom>
          <a:noFill/>
        </p:spPr>
      </p:pic>
      <p:pic>
        <p:nvPicPr>
          <p:cNvPr id="2" name="Picture 4" descr="Image4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500042"/>
            <a:ext cx="4286248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8"/>
          <p:cNvSpPr txBox="1">
            <a:spLocks noRot="1" noChangeArrowheads="1"/>
          </p:cNvSpPr>
          <p:nvPr/>
        </p:nvSpPr>
        <p:spPr>
          <a:xfrm>
            <a:off x="500034" y="4429133"/>
            <a:ext cx="3857620" cy="1857387"/>
          </a:xfrm>
          <a:prstGeom prst="rect">
            <a:avLst/>
          </a:prstGeom>
        </p:spPr>
        <p:txBody>
          <a:bodyPr/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 		47 сотрудников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получили бесплатные новогодние подарки</a:t>
            </a:r>
          </a:p>
        </p:txBody>
      </p:sp>
      <p:pic>
        <p:nvPicPr>
          <p:cNvPr id="4" name="Picture 5" descr="Image4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43438" y="2000240"/>
            <a:ext cx="3929058" cy="485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143372" y="357166"/>
            <a:ext cx="3786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solidFill>
                  <a:srgbClr val="0000FF"/>
                </a:solidFill>
                <a:latin typeface="Arial Narrow" pitchFamily="34" charset="0"/>
              </a:rPr>
              <a:t>          Весело и интересно проходят в коллективе празднования Нового года</a:t>
            </a:r>
          </a:p>
          <a:p>
            <a:endParaRPr lang="ru-RU" sz="2400" dirty="0"/>
          </a:p>
        </p:txBody>
      </p:sp>
    </p:spTree>
  </p:cSld>
  <p:clrMapOvr>
    <a:masterClrMapping/>
  </p:clrMapOvr>
  <p:transition spd="med" advClick="0" advTm="6000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C:\Users\Ирина\Desktop\профсоюз Гимназия №7 презентация\683484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5" descr="SP_A003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2928934"/>
            <a:ext cx="4429156" cy="3768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 descr="SP_A003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66948" y="2857496"/>
            <a:ext cx="4477052" cy="3786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3"/>
          <p:cNvSpPr txBox="1">
            <a:spLocks noRot="1" noChangeArrowheads="1"/>
          </p:cNvSpPr>
          <p:nvPr/>
        </p:nvSpPr>
        <p:spPr>
          <a:xfrm>
            <a:off x="357158" y="214290"/>
            <a:ext cx="6357982" cy="2857520"/>
          </a:xfrm>
          <a:prstGeom prst="rect">
            <a:avLst/>
          </a:prstGeom>
        </p:spPr>
        <p:txBody>
          <a:bodyPr/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Ежегодно члены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нашего профсоюза оздоровляются в профилакториях и санаториях города и республики: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- 5 путевок было выделено нашим сотрудникам в санатории и профилактории;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- 11 путевок было выделено детям наших сотрудников.</a:t>
            </a:r>
          </a:p>
        </p:txBody>
      </p:sp>
      <p:pic>
        <p:nvPicPr>
          <p:cNvPr id="24578" name="Picture 2" descr="C:\Users\Ирина\Desktop\профсоюз Гимназия №7 презентация\0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6" y="214290"/>
            <a:ext cx="2357454" cy="2694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6000">
    <p:split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Ирина\Desktop\профсоюз Гимназия №7 презентация\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83444" cy="6858000"/>
          </a:xfrm>
          <a:prstGeom prst="rect">
            <a:avLst/>
          </a:prstGeom>
          <a:noFill/>
        </p:spPr>
      </p:pic>
      <p:pic>
        <p:nvPicPr>
          <p:cNvPr id="3" name="Picture 6" descr="Image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214290"/>
            <a:ext cx="3779838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10"/>
          <p:cNvSpPr txBox="1">
            <a:spLocks noRot="1" noChangeArrowheads="1"/>
          </p:cNvSpPr>
          <p:nvPr/>
        </p:nvSpPr>
        <p:spPr>
          <a:xfrm>
            <a:off x="3714744" y="500042"/>
            <a:ext cx="4143405" cy="30003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itchFamily="34" charset="0"/>
              </a:rPr>
              <a:t>Также в течение года рассматривались вопросы о аттестации и повышении квалификации работников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itchFamily="34" charset="0"/>
              </a:rPr>
              <a:t>2 педагога воспользовались льготой при  проведении аттестации</a:t>
            </a:r>
          </a:p>
        </p:txBody>
      </p:sp>
      <p:sp>
        <p:nvSpPr>
          <p:cNvPr id="5" name="Rectangle 12"/>
          <p:cNvSpPr txBox="1">
            <a:spLocks noRot="1" noChangeArrowheads="1"/>
          </p:cNvSpPr>
          <p:nvPr/>
        </p:nvSpPr>
        <p:spPr>
          <a:xfrm>
            <a:off x="0" y="3857628"/>
            <a:ext cx="3924300" cy="20002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itchFamily="34" charset="0"/>
              </a:rPr>
              <a:t>2 работника через суд отстояли свою досрочную трудовую пенсию</a:t>
            </a:r>
          </a:p>
        </p:txBody>
      </p:sp>
      <p:pic>
        <p:nvPicPr>
          <p:cNvPr id="6" name="Picture 6" descr="C:\Users\Ирина\Desktop\коз\2701201438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-5400000">
            <a:off x="4643458" y="3000352"/>
            <a:ext cx="3000396" cy="4143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7000"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Ирина\Desktop\профсоюз Гимназия №7 презентация\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3720"/>
          </a:xfrm>
          <a:prstGeom prst="rect">
            <a:avLst/>
          </a:prstGeom>
          <a:noFill/>
        </p:spPr>
      </p:pic>
      <p:pic>
        <p:nvPicPr>
          <p:cNvPr id="3" name="Picture 8" descr="DSC0003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14290"/>
            <a:ext cx="4572032" cy="6429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7"/>
          <p:cNvSpPr txBox="1">
            <a:spLocks noRot="1" noChangeArrowheads="1"/>
          </p:cNvSpPr>
          <p:nvPr/>
        </p:nvSpPr>
        <p:spPr>
          <a:xfrm>
            <a:off x="4071934" y="285728"/>
            <a:ext cx="4071938" cy="61436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Охрана труда 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имеет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особое исключительное социальное значение. В течение года работал уполномоченный по охране труда 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и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были проведены обследования состояния охраны труда в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гимназии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7.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</a:endParaRPr>
          </a:p>
        </p:txBody>
      </p:sp>
    </p:spTree>
  </p:cSld>
  <p:clrMapOvr>
    <a:masterClrMapping/>
  </p:clrMapOvr>
  <p:transition spd="med" advClick="0" advTm="7000"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Ирина\Desktop\профсоюз Гимназия №7 презентация\01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C:\Users\Ирина\Desktop\коз\290120143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14348" y="2024052"/>
            <a:ext cx="6929486" cy="4619657"/>
          </a:xfrm>
          <a:prstGeom prst="roundRect">
            <a:avLst>
              <a:gd name="adj" fmla="val 16667"/>
            </a:avLst>
          </a:prstGeom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28596" y="1000108"/>
            <a:ext cx="8229600" cy="914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Вся документация по охране труда ведется в соответствии с требованиями и нормами трудового законодательства. Несчастных случаев и случаев травматизма на рабочем месте в гимназии № 7 отсутствуют.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 advClick="0" advTm="6000">
    <p:split orient="vert"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C:\Users\Ирина\Desktop\профсоюз Гимназия №7 презентация\imgpreview (22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875" y="2524125"/>
            <a:ext cx="2000250" cy="1809750"/>
          </a:xfrm>
          <a:prstGeom prst="rect">
            <a:avLst/>
          </a:prstGeom>
          <a:noFill/>
        </p:spPr>
      </p:pic>
      <p:pic>
        <p:nvPicPr>
          <p:cNvPr id="23556" name="Picture 4" descr="C:\Users\Ирина\Desktop\профсоюз Гимназия №7 презентация\7564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5977" cy="6856517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Rot="1" noChangeArrowheads="1"/>
          </p:cNvSpPr>
          <p:nvPr/>
        </p:nvSpPr>
        <p:spPr>
          <a:xfrm>
            <a:off x="0" y="5429264"/>
            <a:ext cx="9144000" cy="100013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</a:rPr>
              <a:t>Вся необходимая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</a:rPr>
              <a:t>информация профсоюзной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</a:rPr>
              <a:t>организации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</a:rPr>
              <a:t>гимназии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</a:rPr>
              <a:t>№7 отражена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</a:rPr>
              <a:t>в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</a:rPr>
              <a:t>профсоюзном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</a:rPr>
              <a:t>уголке.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pic>
        <p:nvPicPr>
          <p:cNvPr id="23557" name="Picture 5" descr="C:\Users\Ирина\Pictures\Рисунок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29058" y="1000108"/>
            <a:ext cx="4957277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 advClick="0" advTm="6000">
    <p:pull dir="l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Ирина\Desktop\профсоюз Гимназия №7 презентация\imgpreview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9817"/>
            <a:ext cx="9144000" cy="6917634"/>
          </a:xfrm>
          <a:prstGeom prst="rect">
            <a:avLst/>
          </a:prstGeom>
          <a:noFill/>
        </p:spPr>
      </p:pic>
      <p:pic>
        <p:nvPicPr>
          <p:cNvPr id="2" name="Picture 5" descr="Image5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92136" y="357166"/>
            <a:ext cx="5551864" cy="50720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Rectangle 7"/>
          <p:cNvSpPr txBox="1">
            <a:spLocks noRot="1" noChangeArrowheads="1"/>
          </p:cNvSpPr>
          <p:nvPr/>
        </p:nvSpPr>
        <p:spPr>
          <a:xfrm>
            <a:off x="-285784" y="214290"/>
            <a:ext cx="4429125" cy="3929066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Ежегодно в нашем коллективе проходит официальная церемония вручения профессиональных премий в образовании и воспитании «Пеликан», где в номинациях отмечены все заслуги и достижения учителей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гимназии.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</a:endParaRPr>
          </a:p>
        </p:txBody>
      </p:sp>
    </p:spTree>
  </p:cSld>
  <p:clrMapOvr>
    <a:masterClrMapping/>
  </p:clrMapOvr>
  <p:transition spd="med" advClick="0" advTm="8000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Ирина\Desktop\профсоюз Гимназия №7 презентация\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0" y="0"/>
            <a:ext cx="9113722" cy="6880860"/>
          </a:xfrm>
          <a:prstGeom prst="rect">
            <a:avLst/>
          </a:prstGeom>
          <a:noFill/>
        </p:spPr>
      </p:pic>
      <p:sp>
        <p:nvSpPr>
          <p:cNvPr id="3" name="Rectangle 10"/>
          <p:cNvSpPr txBox="1">
            <a:spLocks noRot="1" noChangeArrowheads="1"/>
          </p:cNvSpPr>
          <p:nvPr/>
        </p:nvSpPr>
        <p:spPr>
          <a:xfrm>
            <a:off x="785786" y="4357694"/>
            <a:ext cx="4500594" cy="207170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Мы участники концертов,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Конкурсов и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викторин.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  Когда выйдем мы на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сцену,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  Всех мы в зале покорим!</a:t>
            </a:r>
          </a:p>
        </p:txBody>
      </p:sp>
      <p:pic>
        <p:nvPicPr>
          <p:cNvPr id="4" name="Рисунок 3" descr="SSL10163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571480"/>
            <a:ext cx="4785072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6000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Ирина\Desktop\профсоюз Гимназия №7 презентация\91661656.jpg"/>
          <p:cNvPicPr>
            <a:picLocks noChangeAspect="1" noChangeArrowheads="1"/>
          </p:cNvPicPr>
          <p:nvPr/>
        </p:nvPicPr>
        <p:blipFill>
          <a:blip r:embed="rId2"/>
          <a:srcRect l="3906" r="4687"/>
          <a:stretch>
            <a:fillRect/>
          </a:stretch>
        </p:blipFill>
        <p:spPr bwMode="auto">
          <a:xfrm>
            <a:off x="0" y="-357214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4" descr="DSC0232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00562" y="642918"/>
            <a:ext cx="3605518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5" descr="DSC0232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642918"/>
            <a:ext cx="3474595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8"/>
          <p:cNvSpPr txBox="1">
            <a:spLocks noRot="1" noChangeArrowheads="1"/>
          </p:cNvSpPr>
          <p:nvPr/>
        </p:nvSpPr>
        <p:spPr>
          <a:xfrm>
            <a:off x="857224" y="3429000"/>
            <a:ext cx="5786446" cy="2286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Мы участники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турслетов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Это просто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супер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, класс!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Все туристические походы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Увлекательны у нас!</a:t>
            </a:r>
          </a:p>
        </p:txBody>
      </p:sp>
      <p:pic>
        <p:nvPicPr>
          <p:cNvPr id="30724" name="Picture 4" descr="C:\Users\Ирина\Desktop\профсоюз Гимназия №7 презентация\imgpreview (25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3643314"/>
            <a:ext cx="2524007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6000">
    <p:checke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Ирина\Desktop\профсоюз Гимназия №7 презентация\916616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F:\SAM_302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85720" y="928670"/>
            <a:ext cx="5857916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072198" y="1071546"/>
            <a:ext cx="2714644" cy="20002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За участие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 в туристических слетах и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многоборье,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 команда учителей гимназии № 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 имеет множество наград и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призов.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advClick="0" advTm="6000"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C:\Users\Ирина\Desktop\профсоюз Гимназия №7 презентация\916616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4" descr="DSC0004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857232"/>
            <a:ext cx="5857916" cy="5130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 txBox="1">
            <a:spLocks noRot="1" noChangeArrowheads="1"/>
          </p:cNvSpPr>
          <p:nvPr/>
        </p:nvSpPr>
        <p:spPr>
          <a:xfrm>
            <a:off x="5643570" y="1142984"/>
            <a:ext cx="3201950" cy="464347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Команда профсоюзной организации 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гимназии №7 является постоянным призером городских спортивных соревнований </a:t>
            </a:r>
          </a:p>
        </p:txBody>
      </p:sp>
    </p:spTree>
  </p:cSld>
  <p:clrMapOvr>
    <a:masterClrMapping/>
  </p:clrMapOvr>
  <p:transition spd="med" advClick="0" advTm="7000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C:\Users\Ирина\Desktop\профсоюз Гимназия №7 презентация\imgpreview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18587"/>
          </a:xfrm>
          <a:prstGeom prst="rect">
            <a:avLst/>
          </a:prstGeom>
          <a:noFill/>
        </p:spPr>
      </p:pic>
      <p:pic>
        <p:nvPicPr>
          <p:cNvPr id="5" name="Picture 5" descr="стомат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868" y="3214686"/>
            <a:ext cx="5351488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IMG_0197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1071546"/>
            <a:ext cx="3357586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6"/>
          <p:cNvSpPr txBox="1">
            <a:spLocks noRot="1" noChangeArrowheads="1"/>
          </p:cNvSpPr>
          <p:nvPr/>
        </p:nvSpPr>
        <p:spPr>
          <a:xfrm>
            <a:off x="3419475" y="1571612"/>
            <a:ext cx="5724525" cy="157163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Зубы вылечат нам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быстро,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Стоматолог есть у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нас.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 advClick="0" advTm="3000"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Ирина\Desktop\профсоюз Гимназия №7 презентация\imgpreview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9413"/>
            <a:ext cx="9144000" cy="6818587"/>
          </a:xfrm>
          <a:prstGeom prst="rect">
            <a:avLst/>
          </a:prstGeom>
          <a:noFill/>
        </p:spPr>
      </p:pic>
      <p:pic>
        <p:nvPicPr>
          <p:cNvPr id="3" name="Picture 4" descr="P22246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285860"/>
            <a:ext cx="5214974" cy="5072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6"/>
          <p:cNvSpPr txBox="1">
            <a:spLocks noRot="1" noChangeArrowheads="1"/>
          </p:cNvSpPr>
          <p:nvPr/>
        </p:nvSpPr>
        <p:spPr>
          <a:xfrm>
            <a:off x="5286380" y="1643050"/>
            <a:ext cx="4071934" cy="3071813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Массажиста 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         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не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забудем -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На ноги 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         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поставит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нас.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За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здоровьем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      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   мы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следим,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Быть 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         здоровыми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                     хотим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!</a:t>
            </a:r>
          </a:p>
        </p:txBody>
      </p:sp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Ирина\Desktop\профсоюз Гимназия №7 презентация\03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5720"/>
            <a:ext cx="9144000" cy="6903720"/>
          </a:xfrm>
          <a:prstGeom prst="rect">
            <a:avLst/>
          </a:prstGeom>
          <a:noFill/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1071538" y="0"/>
            <a:ext cx="6786578" cy="285749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Трудовому воспитанию  уделяют большое внимание в нашем учреждении.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 Учителя и ученики гимназии ежегодно участвуют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в мероприятиях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по благоустройству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 и озеленению города, трудовых десантах.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3" name="Picture 2" descr="F:\Фото138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714744" y="2357430"/>
            <a:ext cx="4071934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6000">
    <p:pull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C:\Users\Ирина\Desktop\профсоюз Гимназия №7 презентация\07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pic>
        <p:nvPicPr>
          <p:cNvPr id="3" name="Picture 4" descr="Рисунок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43504" y="285728"/>
            <a:ext cx="3609214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5" descr="Image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00232" y="3429000"/>
            <a:ext cx="3789298" cy="2873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6"/>
          <p:cNvSpPr txBox="1">
            <a:spLocks noRot="1" noChangeArrowheads="1"/>
          </p:cNvSpPr>
          <p:nvPr/>
        </p:nvSpPr>
        <p:spPr>
          <a:xfrm>
            <a:off x="1714480" y="142852"/>
            <a:ext cx="3357554" cy="14319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Оказывается огромная помощь в организации лечения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нашим ветеранам.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6 ветеранов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получили путевки в профилакторий «Лилия»,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где поправили свое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здоровье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.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6" name="Rectangle 8"/>
          <p:cNvSpPr txBox="1">
            <a:spLocks noRot="1" noChangeArrowheads="1"/>
          </p:cNvSpPr>
          <p:nvPr/>
        </p:nvSpPr>
        <p:spPr>
          <a:xfrm>
            <a:off x="5500688" y="3714752"/>
            <a:ext cx="3357592" cy="235744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Проходят ежегодные встречи ветеранов в форме капустников, рождественские встречи.</a:t>
            </a:r>
          </a:p>
        </p:txBody>
      </p:sp>
    </p:spTree>
  </p:cSld>
  <p:clrMapOvr>
    <a:masterClrMapping/>
  </p:clrMapOvr>
  <p:transition spd="med" advClick="0" advTm="7000">
    <p:strips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C:\Users\Ирина\Desktop\профсоюз Гимназия №7 презентация\015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215042" y="857232"/>
            <a:ext cx="29289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 вечна жизнь. 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Недолог срок людской. 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Уходят ветераны на покой.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Мы благодарны им за честный труд. 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Их знания и опыт не умрут. 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7" name="Picture 6" descr="Image3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14290"/>
            <a:ext cx="6352884" cy="6357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5" descr="C:\Users\Ирина\Desktop\0_5b45c_ae13c3cf_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3556000"/>
            <a:ext cx="6348412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7000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Ирина\Desktop\профсоюз Гимназия №7 презентация\03 (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144"/>
            <a:ext cx="9144000" cy="6867144"/>
          </a:xfrm>
          <a:prstGeom prst="rect">
            <a:avLst/>
          </a:prstGeom>
          <a:noFill/>
        </p:spPr>
      </p:pic>
      <p:pic>
        <p:nvPicPr>
          <p:cNvPr id="4" name="Рисунок 3" descr="SAM_179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571480"/>
            <a:ext cx="4210954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AM_1804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14746" y="3143248"/>
            <a:ext cx="4929254" cy="3511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214810" y="1214422"/>
            <a:ext cx="457206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гимназии 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№7 </a:t>
            </a:r>
            <a:r>
              <a:rPr lang="ru-RU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несут вахту памяти у  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мемориала </a:t>
            </a:r>
            <a:r>
              <a:rPr lang="ru-RU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           «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Вечный огонь</a:t>
            </a:r>
            <a:r>
              <a:rPr lang="ru-RU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».</a:t>
            </a:r>
            <a:endParaRPr lang="ru-RU" sz="32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defRPr/>
            </a:pPr>
            <a:endParaRPr lang="ru-RU" i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ru-RU" sz="1200" i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ru-RU" sz="1200" i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ru-RU" sz="1200" i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ru-RU" i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ru-RU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4810" y="285728"/>
            <a:ext cx="45720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Традиционно каждый </a:t>
            </a:r>
            <a:r>
              <a:rPr lang="ru-RU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год</a:t>
            </a:r>
          </a:p>
          <a:p>
            <a:pPr>
              <a:defRPr/>
            </a:pPr>
            <a:r>
              <a:rPr lang="ru-RU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учителя </a:t>
            </a:r>
            <a:r>
              <a:rPr lang="ru-RU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 учащиеся </a:t>
            </a:r>
            <a:endParaRPr lang="ru-RU" sz="32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 advClick="0" advTm="7000">
    <p:pull dir="l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Ирина\Desktop\профсоюз Гимназия №7 презентация\015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Рисунок 2" descr="IMG_1092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71802" y="3000372"/>
            <a:ext cx="5912088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3" descr="IMG_1087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285728"/>
            <a:ext cx="4071934" cy="3941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643313" y="285750"/>
            <a:ext cx="5500687" cy="20034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Ученики и преподаватели  гимназии шефствуют над 46 ветеранами педагогического труда ,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 Великой Отечественной войны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 и 38 инвалидами,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 проживающими  в микрорайоне гимназии.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23555" name="Picture 3" descr="C:\Users\Ирина\Desktop\профсоюз Гимназия №7 презентация\04 (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4357694"/>
            <a:ext cx="2309812" cy="185738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7000">
    <p:spli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C:\Users\Ирина\Desktop\профсоюз Гимназия №7 презентация\KompMi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4" descr="IMG_967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868" y="500042"/>
            <a:ext cx="4000528" cy="2643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285728"/>
            <a:ext cx="292895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нашей школе так уютно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Отдыхаем все мы здесь,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Если есть у нас вопросы,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Мы найдем на них ответ!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 удовольствием помогут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Нам другие города,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Спутник ведь в любое время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Соединит нас </a:t>
            </a:r>
            <a:endParaRPr lang="ru-RU" sz="2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без труда!</a:t>
            </a:r>
            <a:endParaRPr lang="ru-RU" sz="2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 advClick="0" advTm="8000">
    <p:pull dir="l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Ирина\Desktop\профсоюз Гимназия №7 презентация\03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0860"/>
          </a:xfrm>
          <a:prstGeom prst="rect">
            <a:avLst/>
          </a:prstGeom>
          <a:noFill/>
        </p:spPr>
      </p:pic>
      <p:pic>
        <p:nvPicPr>
          <p:cNvPr id="3" name="Picture 11" descr="DSC0004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0" y="785794"/>
            <a:ext cx="4286280" cy="5786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12"/>
          <p:cNvSpPr txBox="1">
            <a:spLocks noRot="1" noChangeArrowheads="1"/>
          </p:cNvSpPr>
          <p:nvPr/>
        </p:nvSpPr>
        <p:spPr>
          <a:xfrm>
            <a:off x="1571604" y="1"/>
            <a:ext cx="5677449" cy="71435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Наши  достижения</a:t>
            </a:r>
          </a:p>
        </p:txBody>
      </p:sp>
      <p:pic>
        <p:nvPicPr>
          <p:cNvPr id="5" name="Рисунок 2" descr="DSC00615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48" y="714356"/>
            <a:ext cx="2643206" cy="3219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6000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489</Words>
  <PresentationFormat>Экран (4:3)</PresentationFormat>
  <Paragraphs>91</Paragraphs>
  <Slides>28</Slides>
  <Notes>2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Тема Office</vt:lpstr>
      <vt:lpstr>Диаграмма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Ирина</cp:lastModifiedBy>
  <cp:revision>30</cp:revision>
  <dcterms:created xsi:type="dcterms:W3CDTF">2014-02-12T09:27:37Z</dcterms:created>
  <dcterms:modified xsi:type="dcterms:W3CDTF">2014-02-12T14:17:21Z</dcterms:modified>
</cp:coreProperties>
</file>